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57" r:id="rId2"/>
    <p:sldId id="265" r:id="rId3"/>
    <p:sldId id="281" r:id="rId4"/>
    <p:sldId id="269" r:id="rId5"/>
    <p:sldId id="275" r:id="rId6"/>
    <p:sldId id="276" r:id="rId7"/>
    <p:sldId id="277" r:id="rId8"/>
    <p:sldId id="270" r:id="rId9"/>
    <p:sldId id="271" r:id="rId10"/>
    <p:sldId id="272" r:id="rId11"/>
    <p:sldId id="274" r:id="rId12"/>
    <p:sldId id="278" r:id="rId13"/>
    <p:sldId id="279" r:id="rId14"/>
    <p:sldId id="280" r:id="rId15"/>
    <p:sldId id="282" r:id="rId16"/>
    <p:sldId id="283" r:id="rId17"/>
    <p:sldId id="284" r:id="rId18"/>
    <p:sldId id="286" r:id="rId19"/>
    <p:sldId id="267" r:id="rId20"/>
    <p:sldId id="264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6D4"/>
    <a:srgbClr val="4B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081" autoAdjust="0"/>
  </p:normalViewPr>
  <p:slideViewPr>
    <p:cSldViewPr snapToGrid="0">
      <p:cViewPr varScale="1">
        <p:scale>
          <a:sx n="76" d="100"/>
          <a:sy n="76" d="100"/>
        </p:scale>
        <p:origin x="61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77E4E8-8EF9-4E99-8EE9-40AFD40956B5}" type="datetimeFigureOut">
              <a:rPr lang="zh-CN" altLang="en-US" smtClean="0"/>
              <a:t>2022/4/23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6191BC-4E01-4D69-A370-12B6234A64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181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191BC-4E01-4D69-A370-12B6234A64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335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现在语音交互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VUI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触发的常见类型有：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）语音触发：例如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iphone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配置的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siri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）触觉触发：按下按钮或者切换空间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）动作触发：在传感器前完成某种手势动作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）设备自己触发：事先预定好的设置触发设备</a:t>
            </a:r>
          </a:p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191BC-4E01-4D69-A370-12B6234A64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928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download wheel file of pyqt5-tools from https://pypi.org/project/pyqt5-tools/#files and install</a:t>
            </a:r>
            <a:r>
              <a:rPr lang="en-US" baseline="0" dirty="0"/>
              <a:t> the package using pip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191BC-4E01-4D69-A370-12B6234A645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831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59786"/>
            <a:ext cx="9141619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E2035-420A-412E-B0C5-7FC79E63BE0E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8"/>
          <p:cNvSpPr/>
          <p:nvPr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68801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B13D6-4293-4870-B95C-EE3143C3C671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809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Arial" panose="020B0604020202020204" pitchFamily="34" charset="0"/>
              </a:rPr>
              <a:t>3/13/2017</a:t>
            </a:r>
            <a:endParaRPr lang="en-US" altLang="zh-CN" sz="1800">
              <a:solidFill>
                <a:srgbClr val="000000"/>
              </a:solidFill>
              <a:latin typeface="Arial" panose="020B0604020202020204" pitchFamily="34" charset="0"/>
              <a:ea typeface="나눔고딕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r>
              <a:rPr lang="en-US" altLang="en-US">
                <a:latin typeface="Arial" panose="020B0604020202020204" pitchFamily="34" charset="0"/>
              </a:rPr>
              <a:t>HUMAN COMPUTER INTERACTION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 latinLnBrk="1">
              <a:spcBef>
                <a:spcPct val="0"/>
              </a:spcBef>
              <a:spcAft>
                <a:spcPct val="0"/>
              </a:spcAft>
            </a:pPr>
            <a:fld id="{B78DA410-25D1-46D1-B986-352309A88C4C}" type="slidenum">
              <a:rPr lang="en-US" altLang="zh-CN" smtClean="0">
                <a:latin typeface="Arial" panose="020B0604020202020204" pitchFamily="34" charset="0"/>
              </a:rPr>
              <a:pPr fontAlgn="base" latinLnBrk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zh-CN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171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HUMAN COMPUTER INTERACTION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fld id="{B6C019CF-9C6A-42AF-80D7-6218BB1D2787}" type="slidenum">
              <a:rPr lang="en-US" altLang="zh-CN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436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723900" indent="-339725"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00113" indent="-333375"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/>
            </a:lvl4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‹#›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463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FB9FD-DF84-41CF-A096-5B5A2F25A698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082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FFB05-0CB9-456E-A92F-29BDC2B5787E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148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26762-6E67-4999-AB10-5EFD7A370D6A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986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C4E51-F6DE-42E6-B213-FBD78D78A20E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144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altLang="en-US"/>
              <a:t>HUMAN COMPUTER INTERACTION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84762-AC7B-4CFB-B8DC-2E4FB9F7C4BC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211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en-US">
                <a:solidFill>
                  <a:srgbClr val="FFFFFF"/>
                </a:solidFill>
              </a:rPr>
              <a:t>HUMAN COMPUTER INTERACTION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EB1899-DB40-442C-8E13-A7DB20E981D4}" type="slidenum">
              <a:rPr lang="en-US" altLang="zh-CN" smtClean="0">
                <a:solidFill>
                  <a:srgbClr val="FFFFFF"/>
                </a:solidFill>
              </a:rPr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352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sz="1800">
                <a:solidFill>
                  <a:srgbClr val="000000"/>
                </a:solidFill>
              </a:rPr>
              <a:t>3/13/2017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690AE-7B9D-4968-BCA0-A8DEE3F733D3}" type="slidenum">
              <a:rPr lang="en-US" altLang="zh-CN" smtClean="0"/>
              <a:pPr/>
              <a:t>‹#›</a:t>
            </a:fld>
            <a:endParaRPr lang="en-US" altLang="zh-CN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55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59786"/>
            <a:ext cx="9144001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29" y="116785"/>
            <a:ext cx="8020594" cy="6800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29" y="856989"/>
            <a:ext cx="8020594" cy="54442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3"/>
            <a:r>
              <a:rPr lang="zh-CN" altLang="en-US" dirty="0"/>
              <a:t>第三级</a:t>
            </a:r>
          </a:p>
          <a:p>
            <a:pPr lvl="4"/>
            <a:r>
              <a:rPr lang="zh-CN" altLang="en-US" dirty="0"/>
              <a:t>第四级</a:t>
            </a:r>
          </a:p>
          <a:p>
            <a:pPr lvl="5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defTabSz="457200" fontAlgn="base" latinLnBrk="1">
              <a:spcBef>
                <a:spcPct val="0"/>
              </a:spcBef>
              <a:spcAft>
                <a:spcPct val="0"/>
              </a:spcAft>
            </a:pPr>
            <a:r>
              <a:rPr lang="en-US" altLang="zh-CN" sz="1800">
                <a:solidFill>
                  <a:srgbClr val="000000"/>
                </a:solidFill>
                <a:latin typeface="Arial" panose="020B0604020202020204" pitchFamily="34" charset="0"/>
              </a:rPr>
              <a:t>3/13/2017</a:t>
            </a:r>
            <a:endParaRPr lang="en-US" altLang="zh-CN" sz="1800">
              <a:solidFill>
                <a:srgbClr val="000000"/>
              </a:solidFill>
              <a:latin typeface="Arial" panose="020B0604020202020204" pitchFamily="34" charset="0"/>
              <a:ea typeface="나눔고딕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 defTabSz="457200" fontAlgn="base" latinLnBrk="1">
              <a:spcBef>
                <a:spcPct val="0"/>
              </a:spcBef>
              <a:spcAft>
                <a:spcPct val="0"/>
              </a:spcAft>
            </a:pPr>
            <a:r>
              <a:rPr lang="en-US" altLang="en-US">
                <a:latin typeface="Arial" panose="020B0604020202020204" pitchFamily="34" charset="0"/>
              </a:rPr>
              <a:t>HUMAN COMPUTER INTERACTION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defTabSz="457200" fontAlgn="base" latinLnBrk="1">
              <a:spcBef>
                <a:spcPct val="0"/>
              </a:spcBef>
              <a:spcAft>
                <a:spcPct val="0"/>
              </a:spcAft>
            </a:pPr>
            <a:fld id="{B78DA410-25D1-46D1-B986-352309A88C4C}" type="slidenum">
              <a:rPr lang="en-US" altLang="zh-CN" smtClean="0">
                <a:latin typeface="Arial" panose="020B0604020202020204" pitchFamily="34" charset="0"/>
              </a:rPr>
              <a:pPr defTabSz="457200" fontAlgn="base" latinLnBrk="1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zh-CN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587829" y="796832"/>
            <a:ext cx="802059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1813" indent="-331788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1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900113" indent="-333375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20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lfd.uci.edu/~gohlke/pythonlibs/#pyaudio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brew.sh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mailto:timcan@fox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assemblyai/" TargetMode="External"/><Relationship Id="rId7" Type="http://schemas.openxmlformats.org/officeDocument/2006/relationships/hyperlink" Target="https://pypi.org/project/watson-developer-cloud/" TargetMode="External"/><Relationship Id="rId2" Type="http://schemas.openxmlformats.org/officeDocument/2006/relationships/hyperlink" Target="https://pypi.org/project/apiai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ypi.org/project/SpeechRecognition/" TargetMode="External"/><Relationship Id="rId5" Type="http://schemas.openxmlformats.org/officeDocument/2006/relationships/hyperlink" Target="https://pypi.org/project/pocketsphinx/" TargetMode="External"/><Relationship Id="rId4" Type="http://schemas.openxmlformats.org/officeDocument/2006/relationships/hyperlink" Target="https://pypi.org/project/google-cloud-speech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lfd.uci.edu/~gohlke/pythonlibs/#pocketsphinx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 1: Automatic Speech Recognition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722989"/>
          </a:xfrm>
        </p:spPr>
        <p:txBody>
          <a:bodyPr>
            <a:normAutofit/>
          </a:bodyPr>
          <a:lstStyle/>
          <a:p>
            <a:r>
              <a:rPr lang="en-US" dirty="0"/>
              <a:t>Ying </a:t>
            </a:r>
            <a:r>
              <a:rPr lang="en-US" dirty="0" err="1"/>
              <a:t>shen</a:t>
            </a:r>
            <a:r>
              <a:rPr lang="en-US" dirty="0"/>
              <a:t> </a:t>
            </a:r>
            <a:r>
              <a:rPr lang="en-US" altLang="zh-CN" dirty="0"/>
              <a:t>and deng hao</a:t>
            </a:r>
            <a:endParaRPr lang="en-US" dirty="0"/>
          </a:p>
          <a:p>
            <a:r>
              <a:rPr lang="en-US" dirty="0"/>
              <a:t>School of software engineering</a:t>
            </a:r>
          </a:p>
          <a:p>
            <a:r>
              <a:rPr lang="en-US" dirty="0" err="1"/>
              <a:t>tongji</a:t>
            </a:r>
            <a:r>
              <a:rPr lang="en-US" dirty="0"/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834898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PocketSphinx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Configure Pycharm</a:t>
            </a:r>
          </a:p>
          <a:p>
            <a:pPr lvl="1"/>
            <a:r>
              <a:rPr lang="en-US" dirty="0"/>
              <a:t>Edit </a:t>
            </a:r>
            <a:r>
              <a:rPr lang="en-US" dirty="0" err="1"/>
              <a:t>pyvenv.cfg</a:t>
            </a:r>
            <a:r>
              <a:rPr lang="en-US" dirty="0"/>
              <a:t> in Pycharm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Restart Pycharm 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10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2856"/>
            <a:ext cx="3980077" cy="3512504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184" y="4506221"/>
            <a:ext cx="7938816" cy="1141053"/>
          </a:xfrm>
          <a:prstGeom prst="rect">
            <a:avLst/>
          </a:prstGeom>
        </p:spPr>
      </p:pic>
      <p:sp>
        <p:nvSpPr>
          <p:cNvPr id="18" name="下箭头 10"/>
          <p:cNvSpPr/>
          <p:nvPr/>
        </p:nvSpPr>
        <p:spPr>
          <a:xfrm rot="17627865">
            <a:off x="2241335" y="2968926"/>
            <a:ext cx="523450" cy="2029535"/>
          </a:xfrm>
          <a:custGeom>
            <a:avLst/>
            <a:gdLst>
              <a:gd name="connsiteX0" fmla="*/ 0 w 665018"/>
              <a:gd name="connsiteY0" fmla="*/ 706581 h 1039090"/>
              <a:gd name="connsiteX1" fmla="*/ 166255 w 665018"/>
              <a:gd name="connsiteY1" fmla="*/ 706581 h 1039090"/>
              <a:gd name="connsiteX2" fmla="*/ 166255 w 665018"/>
              <a:gd name="connsiteY2" fmla="*/ 0 h 1039090"/>
              <a:gd name="connsiteX3" fmla="*/ 498764 w 665018"/>
              <a:gd name="connsiteY3" fmla="*/ 0 h 1039090"/>
              <a:gd name="connsiteX4" fmla="*/ 498764 w 665018"/>
              <a:gd name="connsiteY4" fmla="*/ 706581 h 1039090"/>
              <a:gd name="connsiteX5" fmla="*/ 665018 w 665018"/>
              <a:gd name="connsiteY5" fmla="*/ 706581 h 1039090"/>
              <a:gd name="connsiteX6" fmla="*/ 332509 w 665018"/>
              <a:gd name="connsiteY6" fmla="*/ 1039090 h 1039090"/>
              <a:gd name="connsiteX7" fmla="*/ 0 w 665018"/>
              <a:gd name="connsiteY7" fmla="*/ 706581 h 1039090"/>
              <a:gd name="connsiteX0" fmla="*/ 0 w 665018"/>
              <a:gd name="connsiteY0" fmla="*/ 913417 h 1245926"/>
              <a:gd name="connsiteX1" fmla="*/ 166255 w 665018"/>
              <a:gd name="connsiteY1" fmla="*/ 913417 h 1245926"/>
              <a:gd name="connsiteX2" fmla="*/ 166255 w 665018"/>
              <a:gd name="connsiteY2" fmla="*/ 206836 h 1245926"/>
              <a:gd name="connsiteX3" fmla="*/ 328372 w 665018"/>
              <a:gd name="connsiteY3" fmla="*/ 0 h 1245926"/>
              <a:gd name="connsiteX4" fmla="*/ 498764 w 665018"/>
              <a:gd name="connsiteY4" fmla="*/ 913417 h 1245926"/>
              <a:gd name="connsiteX5" fmla="*/ 665018 w 665018"/>
              <a:gd name="connsiteY5" fmla="*/ 913417 h 1245926"/>
              <a:gd name="connsiteX6" fmla="*/ 332509 w 665018"/>
              <a:gd name="connsiteY6" fmla="*/ 1245926 h 1245926"/>
              <a:gd name="connsiteX7" fmla="*/ 0 w 665018"/>
              <a:gd name="connsiteY7" fmla="*/ 913417 h 1245926"/>
              <a:gd name="connsiteX0" fmla="*/ 0 w 665018"/>
              <a:gd name="connsiteY0" fmla="*/ 913417 h 1245926"/>
              <a:gd name="connsiteX1" fmla="*/ 166255 w 665018"/>
              <a:gd name="connsiteY1" fmla="*/ 913417 h 1245926"/>
              <a:gd name="connsiteX2" fmla="*/ 319453 w 665018"/>
              <a:gd name="connsiteY2" fmla="*/ 12985 h 1245926"/>
              <a:gd name="connsiteX3" fmla="*/ 328372 w 665018"/>
              <a:gd name="connsiteY3" fmla="*/ 0 h 1245926"/>
              <a:gd name="connsiteX4" fmla="*/ 498764 w 665018"/>
              <a:gd name="connsiteY4" fmla="*/ 913417 h 1245926"/>
              <a:gd name="connsiteX5" fmla="*/ 665018 w 665018"/>
              <a:gd name="connsiteY5" fmla="*/ 913417 h 1245926"/>
              <a:gd name="connsiteX6" fmla="*/ 332509 w 665018"/>
              <a:gd name="connsiteY6" fmla="*/ 1245926 h 1245926"/>
              <a:gd name="connsiteX7" fmla="*/ 0 w 665018"/>
              <a:gd name="connsiteY7" fmla="*/ 913417 h 1245926"/>
              <a:gd name="connsiteX0" fmla="*/ 0 w 665018"/>
              <a:gd name="connsiteY0" fmla="*/ 913417 h 1245926"/>
              <a:gd name="connsiteX1" fmla="*/ 166255 w 665018"/>
              <a:gd name="connsiteY1" fmla="*/ 913417 h 1245926"/>
              <a:gd name="connsiteX2" fmla="*/ 319453 w 665018"/>
              <a:gd name="connsiteY2" fmla="*/ 12985 h 1245926"/>
              <a:gd name="connsiteX3" fmla="*/ 328372 w 665018"/>
              <a:gd name="connsiteY3" fmla="*/ 0 h 1245926"/>
              <a:gd name="connsiteX4" fmla="*/ 434688 w 665018"/>
              <a:gd name="connsiteY4" fmla="*/ 1028976 h 1245926"/>
              <a:gd name="connsiteX5" fmla="*/ 665018 w 665018"/>
              <a:gd name="connsiteY5" fmla="*/ 913417 h 1245926"/>
              <a:gd name="connsiteX6" fmla="*/ 332509 w 665018"/>
              <a:gd name="connsiteY6" fmla="*/ 1245926 h 1245926"/>
              <a:gd name="connsiteX7" fmla="*/ 0 w 665018"/>
              <a:gd name="connsiteY7" fmla="*/ 913417 h 1245926"/>
              <a:gd name="connsiteX0" fmla="*/ 0 w 665018"/>
              <a:gd name="connsiteY0" fmla="*/ 913417 h 1245926"/>
              <a:gd name="connsiteX1" fmla="*/ 238438 w 665018"/>
              <a:gd name="connsiteY1" fmla="*/ 1033695 h 1245926"/>
              <a:gd name="connsiteX2" fmla="*/ 319453 w 665018"/>
              <a:gd name="connsiteY2" fmla="*/ 12985 h 1245926"/>
              <a:gd name="connsiteX3" fmla="*/ 328372 w 665018"/>
              <a:gd name="connsiteY3" fmla="*/ 0 h 1245926"/>
              <a:gd name="connsiteX4" fmla="*/ 434688 w 665018"/>
              <a:gd name="connsiteY4" fmla="*/ 1028976 h 1245926"/>
              <a:gd name="connsiteX5" fmla="*/ 665018 w 665018"/>
              <a:gd name="connsiteY5" fmla="*/ 913417 h 1245926"/>
              <a:gd name="connsiteX6" fmla="*/ 332509 w 665018"/>
              <a:gd name="connsiteY6" fmla="*/ 1245926 h 1245926"/>
              <a:gd name="connsiteX7" fmla="*/ 0 w 665018"/>
              <a:gd name="connsiteY7" fmla="*/ 913417 h 1245926"/>
              <a:gd name="connsiteX0" fmla="*/ 0 w 622300"/>
              <a:gd name="connsiteY0" fmla="*/ 913417 h 1245926"/>
              <a:gd name="connsiteX1" fmla="*/ 238438 w 622300"/>
              <a:gd name="connsiteY1" fmla="*/ 1033695 h 1245926"/>
              <a:gd name="connsiteX2" fmla="*/ 319453 w 622300"/>
              <a:gd name="connsiteY2" fmla="*/ 12985 h 1245926"/>
              <a:gd name="connsiteX3" fmla="*/ 328372 w 622300"/>
              <a:gd name="connsiteY3" fmla="*/ 0 h 1245926"/>
              <a:gd name="connsiteX4" fmla="*/ 434688 w 622300"/>
              <a:gd name="connsiteY4" fmla="*/ 1028976 h 1245926"/>
              <a:gd name="connsiteX5" fmla="*/ 622300 w 622300"/>
              <a:gd name="connsiteY5" fmla="*/ 971943 h 1245926"/>
              <a:gd name="connsiteX6" fmla="*/ 332509 w 622300"/>
              <a:gd name="connsiteY6" fmla="*/ 1245926 h 1245926"/>
              <a:gd name="connsiteX7" fmla="*/ 0 w 622300"/>
              <a:gd name="connsiteY7" fmla="*/ 913417 h 1245926"/>
              <a:gd name="connsiteX0" fmla="*/ 0 w 577398"/>
              <a:gd name="connsiteY0" fmla="*/ 946787 h 1245926"/>
              <a:gd name="connsiteX1" fmla="*/ 193536 w 577398"/>
              <a:gd name="connsiteY1" fmla="*/ 1033695 h 1245926"/>
              <a:gd name="connsiteX2" fmla="*/ 274551 w 577398"/>
              <a:gd name="connsiteY2" fmla="*/ 12985 h 1245926"/>
              <a:gd name="connsiteX3" fmla="*/ 283470 w 577398"/>
              <a:gd name="connsiteY3" fmla="*/ 0 h 1245926"/>
              <a:gd name="connsiteX4" fmla="*/ 389786 w 577398"/>
              <a:gd name="connsiteY4" fmla="*/ 1028976 h 1245926"/>
              <a:gd name="connsiteX5" fmla="*/ 577398 w 577398"/>
              <a:gd name="connsiteY5" fmla="*/ 971943 h 1245926"/>
              <a:gd name="connsiteX6" fmla="*/ 287607 w 577398"/>
              <a:gd name="connsiteY6" fmla="*/ 1245926 h 1245926"/>
              <a:gd name="connsiteX7" fmla="*/ 0 w 577398"/>
              <a:gd name="connsiteY7" fmla="*/ 946787 h 1245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7398" h="1245926">
                <a:moveTo>
                  <a:pt x="0" y="946787"/>
                </a:moveTo>
                <a:lnTo>
                  <a:pt x="193536" y="1033695"/>
                </a:lnTo>
                <a:lnTo>
                  <a:pt x="274551" y="12985"/>
                </a:lnTo>
                <a:lnTo>
                  <a:pt x="283470" y="0"/>
                </a:lnTo>
                <a:lnTo>
                  <a:pt x="389786" y="1028976"/>
                </a:lnTo>
                <a:lnTo>
                  <a:pt x="577398" y="971943"/>
                </a:lnTo>
                <a:lnTo>
                  <a:pt x="287607" y="1245926"/>
                </a:lnTo>
                <a:lnTo>
                  <a:pt x="0" y="946787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椭圆 18"/>
          <p:cNvSpPr/>
          <p:nvPr/>
        </p:nvSpPr>
        <p:spPr>
          <a:xfrm>
            <a:off x="5088823" y="4914790"/>
            <a:ext cx="891804" cy="4156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文本框 19"/>
          <p:cNvSpPr txBox="1"/>
          <p:nvPr/>
        </p:nvSpPr>
        <p:spPr>
          <a:xfrm>
            <a:off x="5860478" y="5122608"/>
            <a:ext cx="11499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3206047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PocketSphinx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  <a:p>
            <a:pPr lvl="1"/>
            <a:r>
              <a:rPr lang="en-US" dirty="0"/>
              <a:t>Create a new Python file and type in the following codes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Run the codes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11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377145" y="1714838"/>
            <a:ext cx="5937844" cy="246221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import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speech_recognition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as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sr</a:t>
            </a: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 =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sr.Recognizer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speech =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sr.AudioFile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nsolas" panose="020B0609020204030204" pitchFamily="49" charset="0"/>
              </a:rPr>
              <a:t>'f1lcapae.wav'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with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speech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nsolas" panose="020B0609020204030204" pitchFamily="49" charset="0"/>
              </a:rPr>
              <a:t>as 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source:</a:t>
            </a: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    audio =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r.record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(source)</a:t>
            </a: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r.recognize_sphinx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nsolas" panose="020B0609020204030204" pitchFamily="49" charset="0"/>
              </a:rPr>
              <a:t>(audio))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/>
          <a:srcRect r="1343"/>
          <a:stretch/>
        </p:blipFill>
        <p:spPr>
          <a:xfrm>
            <a:off x="-17022" y="5151864"/>
            <a:ext cx="9161022" cy="8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28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PyAudio</a:t>
            </a:r>
            <a:r>
              <a:rPr lang="en-US" dirty="0"/>
              <a:t> (Windows)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Download right binary library from</a:t>
            </a:r>
          </a:p>
          <a:p>
            <a:r>
              <a:rPr lang="en-US" dirty="0">
                <a:hlinkClick r:id="rId2"/>
              </a:rPr>
              <a:t>https://www.lfd.uci.edu/~gohlke/pythonlibs/#pyaudio</a:t>
            </a:r>
            <a:endParaRPr lang="en-US" dirty="0"/>
          </a:p>
          <a:p>
            <a:r>
              <a:rPr lang="en-US" dirty="0"/>
              <a:t>Install .</a:t>
            </a:r>
            <a:r>
              <a:rPr lang="en-US" dirty="0" err="1"/>
              <a:t>whl</a:t>
            </a:r>
            <a:r>
              <a:rPr lang="en-US" dirty="0"/>
              <a:t> file in the command window using the following command</a:t>
            </a:r>
          </a:p>
          <a:p>
            <a:pPr lvl="1"/>
            <a:r>
              <a:rPr lang="en-US" dirty="0"/>
              <a:t>python -m pip install </a:t>
            </a:r>
            <a:r>
              <a:rPr lang="en-US" dirty="0" err="1"/>
              <a:t>PyAudio‑</a:t>
            </a:r>
            <a:r>
              <a:rPr lang="en-US" b="1" dirty="0" err="1"/>
              <a:t>downloaded_wheel</a:t>
            </a:r>
            <a:r>
              <a:rPr lang="en-US" dirty="0" err="1"/>
              <a:t>.whl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12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3093104"/>
            <a:ext cx="9144000" cy="169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782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PyQt5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PyQt5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13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476" y="1330648"/>
            <a:ext cx="6971428" cy="2866667"/>
          </a:xfrm>
          <a:prstGeom prst="rect">
            <a:avLst/>
          </a:prstGeom>
        </p:spPr>
      </p:pic>
      <p:sp>
        <p:nvSpPr>
          <p:cNvPr id="8" name="圆角矩形 7"/>
          <p:cNvSpPr/>
          <p:nvPr/>
        </p:nvSpPr>
        <p:spPr>
          <a:xfrm>
            <a:off x="1087476" y="1995055"/>
            <a:ext cx="1115397" cy="2770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70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pyqt5-tools (optional)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want to use PyQt5 Designer (pyqt5-tools) to graphically design the form, you should install PyQt5 v. 5.11, because pyqt5-tools doesn’t support v. 5.12 of PyQt5. </a:t>
            </a:r>
          </a:p>
          <a:p>
            <a:r>
              <a:rPr lang="en-US" dirty="0"/>
              <a:t>To install pyqt5-tools</a:t>
            </a:r>
          </a:p>
          <a:p>
            <a:pPr lvl="1"/>
            <a:r>
              <a:rPr lang="en-US" dirty="0"/>
              <a:t>Install v. 5.11.3 of PyQt5</a:t>
            </a:r>
          </a:p>
          <a:p>
            <a:pPr lvl="1"/>
            <a:r>
              <a:rPr lang="en-US" dirty="0"/>
              <a:t>Then install pyqt5-tools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14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152" y="1889371"/>
            <a:ext cx="3314286" cy="2571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814" y="3548846"/>
            <a:ext cx="6542857" cy="27523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圆角矩形 7"/>
          <p:cNvSpPr/>
          <p:nvPr/>
        </p:nvSpPr>
        <p:spPr>
          <a:xfrm>
            <a:off x="201814" y="5437293"/>
            <a:ext cx="1115397" cy="2770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27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of assignment1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The program could receive user’s voice command, recognize the content and finish the task</a:t>
            </a:r>
          </a:p>
          <a:p>
            <a:pPr lvl="1"/>
            <a:r>
              <a:rPr lang="en-US" dirty="0"/>
              <a:t>Assume commands are correctly spoken</a:t>
            </a:r>
          </a:p>
          <a:p>
            <a:r>
              <a:rPr lang="en-US" dirty="0"/>
              <a:t>Input:</a:t>
            </a:r>
          </a:p>
          <a:p>
            <a:pPr lvl="1"/>
            <a:r>
              <a:rPr lang="en-US" dirty="0"/>
              <a:t>A voice command from the user</a:t>
            </a:r>
          </a:p>
          <a:p>
            <a:r>
              <a:rPr lang="en-US" dirty="0"/>
              <a:t>Output:</a:t>
            </a:r>
          </a:p>
          <a:p>
            <a:pPr lvl="1"/>
            <a:r>
              <a:rPr lang="en-US" dirty="0"/>
              <a:t>Finish the task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15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l="2678" t="542" r="2359" b="1509"/>
          <a:stretch/>
        </p:blipFill>
        <p:spPr>
          <a:xfrm>
            <a:off x="5933093" y="1968748"/>
            <a:ext cx="2984501" cy="4673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8893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Install PocketSphinx (Linux)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 In Terminal, run:</a:t>
            </a:r>
          </a:p>
          <a:p>
            <a:pPr lvl="1"/>
            <a:r>
              <a:rPr lang="en-US" altLang="zh-CN" dirty="0" err="1"/>
              <a:t>sudo</a:t>
            </a:r>
            <a:r>
              <a:rPr lang="en-US" altLang="zh-CN" dirty="0"/>
              <a:t> apt-get install </a:t>
            </a:r>
            <a:r>
              <a:rPr lang="en-US" altLang="zh-CN" dirty="0" err="1"/>
              <a:t>libpulse</a:t>
            </a:r>
            <a:r>
              <a:rPr lang="en-US" altLang="zh-CN" dirty="0"/>
              <a:t>-dev</a:t>
            </a:r>
          </a:p>
          <a:p>
            <a:pPr lvl="1"/>
            <a:r>
              <a:rPr lang="en-US" altLang="zh-CN" dirty="0" err="1"/>
              <a:t>sudo</a:t>
            </a:r>
            <a:r>
              <a:rPr lang="en-US" altLang="zh-CN" dirty="0"/>
              <a:t> apt-get install libasound2-dev</a:t>
            </a:r>
          </a:p>
          <a:p>
            <a:pPr lvl="1"/>
            <a:r>
              <a:rPr lang="en-US" altLang="zh-CN" dirty="0" err="1"/>
              <a:t>sudo</a:t>
            </a:r>
            <a:r>
              <a:rPr lang="en-US" altLang="zh-CN" dirty="0"/>
              <a:t> apt install swig</a:t>
            </a:r>
          </a:p>
          <a:p>
            <a:pPr lvl="1"/>
            <a:r>
              <a:rPr lang="en-US" altLang="zh-CN" dirty="0" err="1"/>
              <a:t>sudo</a:t>
            </a:r>
            <a:r>
              <a:rPr lang="en-US" altLang="zh-CN" dirty="0"/>
              <a:t> pip3 install </a:t>
            </a:r>
            <a:r>
              <a:rPr lang="en-US" altLang="zh-CN" dirty="0" err="1"/>
              <a:t>pocketsphinx</a:t>
            </a:r>
            <a:r>
              <a:rPr lang="en-US" altLang="zh-CN" dirty="0"/>
              <a:t> (“pip” for python2)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16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CC24F00-210D-4CD0-AEF6-94876F899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106" y="2910673"/>
            <a:ext cx="4530880" cy="31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4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Install </a:t>
            </a:r>
            <a:r>
              <a:rPr lang="en-US" altLang="zh-CN" dirty="0" err="1"/>
              <a:t>PyAudio</a:t>
            </a:r>
            <a:r>
              <a:rPr lang="en-US" altLang="zh-CN" dirty="0"/>
              <a:t> (Linux)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 Terminal, input:</a:t>
            </a:r>
          </a:p>
          <a:p>
            <a:pPr lvl="1"/>
            <a:r>
              <a:rPr lang="en-US" altLang="zh-CN" dirty="0" err="1"/>
              <a:t>sudo</a:t>
            </a:r>
            <a:r>
              <a:rPr lang="en-US" altLang="zh-CN" dirty="0"/>
              <a:t> apt-get install python-</a:t>
            </a:r>
            <a:r>
              <a:rPr lang="en-US" altLang="zh-CN" dirty="0" err="1"/>
              <a:t>pyaudio</a:t>
            </a:r>
            <a:r>
              <a:rPr lang="en-US" altLang="zh-CN" dirty="0"/>
              <a:t> python3-pyaudio</a:t>
            </a:r>
          </a:p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17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476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Install </a:t>
            </a:r>
            <a:r>
              <a:rPr lang="en-US" altLang="zh-CN" dirty="0" err="1"/>
              <a:t>PyAudio</a:t>
            </a:r>
            <a:r>
              <a:rPr lang="en-US" altLang="zh-CN" dirty="0"/>
              <a:t> (Mac OS X)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dirty="0"/>
              <a:t> Use </a:t>
            </a:r>
            <a:r>
              <a:rPr lang="en-US" altLang="zh-CN" dirty="0">
                <a:hlinkClick r:id="rId2"/>
              </a:rPr>
              <a:t>Homebrew</a:t>
            </a:r>
            <a:r>
              <a:rPr lang="en-US" altLang="zh-CN" dirty="0"/>
              <a:t> to install the prerequisite </a:t>
            </a:r>
            <a:r>
              <a:rPr lang="en-US" altLang="zh-CN" dirty="0" err="1"/>
              <a:t>portaudio</a:t>
            </a:r>
            <a:r>
              <a:rPr lang="en-US" altLang="zh-CN" dirty="0"/>
              <a:t> library, then install </a:t>
            </a:r>
            <a:r>
              <a:rPr lang="en-US" altLang="zh-CN" dirty="0" err="1"/>
              <a:t>PyAudio</a:t>
            </a:r>
            <a:r>
              <a:rPr lang="en-US" altLang="zh-CN" dirty="0"/>
              <a:t> using pip:</a:t>
            </a:r>
          </a:p>
          <a:p>
            <a:pPr lvl="1"/>
            <a:r>
              <a:rPr lang="en-US" altLang="zh-CN" dirty="0"/>
              <a:t>brew install </a:t>
            </a:r>
            <a:r>
              <a:rPr lang="en-US" altLang="zh-CN" dirty="0" err="1"/>
              <a:t>portaudio</a:t>
            </a:r>
            <a:endParaRPr lang="en-US" altLang="zh-CN" dirty="0"/>
          </a:p>
          <a:p>
            <a:pPr lvl="1"/>
            <a:r>
              <a:rPr lang="en-US" altLang="zh-CN" dirty="0"/>
              <a:t>pip install </a:t>
            </a:r>
            <a:r>
              <a:rPr lang="en-US" altLang="zh-CN" dirty="0" err="1"/>
              <a:t>pyaudio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Notes:</a:t>
            </a:r>
          </a:p>
          <a:p>
            <a:pPr lvl="1"/>
            <a:r>
              <a:rPr lang="en-US" altLang="zh-CN" dirty="0"/>
              <a:t>If not already installed, download Homebrew.</a:t>
            </a:r>
          </a:p>
          <a:p>
            <a:pPr lvl="1"/>
            <a:r>
              <a:rPr lang="en-US" altLang="zh-CN" dirty="0"/>
              <a:t>pip will download the </a:t>
            </a:r>
            <a:r>
              <a:rPr lang="en-US" altLang="zh-CN" dirty="0" err="1"/>
              <a:t>PyAudio</a:t>
            </a:r>
            <a:r>
              <a:rPr lang="en-US" altLang="zh-CN" dirty="0"/>
              <a:t> source and build it for your version of Python.</a:t>
            </a:r>
          </a:p>
          <a:p>
            <a:pPr lvl="1"/>
            <a:r>
              <a:rPr lang="en-US" altLang="zh-CN" dirty="0"/>
              <a:t>Homebrew and building </a:t>
            </a:r>
            <a:r>
              <a:rPr lang="en-US" altLang="zh-CN" dirty="0" err="1"/>
              <a:t>PyAudio</a:t>
            </a:r>
            <a:r>
              <a:rPr lang="en-US" altLang="zh-CN" dirty="0"/>
              <a:t> also require installing the Command Line Tools for </a:t>
            </a:r>
            <a:r>
              <a:rPr lang="en-US" altLang="zh-CN" dirty="0" err="1"/>
              <a:t>Xcode</a:t>
            </a:r>
            <a:r>
              <a:rPr lang="en-US" altLang="zh-CN" dirty="0"/>
              <a:t> (more information).</a:t>
            </a:r>
          </a:p>
          <a:p>
            <a:endParaRPr lang="en-US" altLang="zh-CN" dirty="0"/>
          </a:p>
          <a:p>
            <a:r>
              <a:rPr lang="en-US" altLang="zh-CN" dirty="0"/>
              <a:t>Ref: http://people.csail.mit.edu/hubert/pyaudio/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18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987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>
              <a:buClr>
                <a:srgbClr val="E48312"/>
              </a:buClr>
              <a:buFont typeface="+mj-lt"/>
              <a:buAutoNum type="arabicPeriod"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Run </a:t>
            </a:r>
            <a:r>
              <a:rPr lang="en-US" altLang="zh-CN" dirty="0">
                <a:solidFill>
                  <a:srgbClr val="000000">
                    <a:lumMod val="75000"/>
                    <a:lumOff val="25000"/>
                  </a:srgbClr>
                </a:solidFill>
              </a:rPr>
              <a:t>test.py and 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guessTheWord.py. Get familiar with the program.</a:t>
            </a:r>
          </a:p>
          <a:p>
            <a:pPr marL="457200" indent="-457200">
              <a:buClr>
                <a:srgbClr val="E48312"/>
              </a:buClr>
              <a:buFont typeface="+mj-lt"/>
              <a:buAutoNum type="arabicPeriod"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Add two functions to the program (asr.py), such as</a:t>
            </a:r>
          </a:p>
          <a:p>
            <a:pPr marL="783273" lvl="1" indent="-342900">
              <a:buClr>
                <a:srgbClr val="E48312"/>
              </a:buClr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Play music</a:t>
            </a:r>
          </a:p>
          <a:p>
            <a:pPr marL="440373" lvl="1" indent="0">
              <a:buClr>
                <a:srgbClr val="E48312"/>
              </a:buClr>
              <a:buNone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     (tips: </a:t>
            </a:r>
            <a:r>
              <a:rPr lang="en-US" dirty="0">
                <a:solidFill>
                  <a:srgbClr val="0070C0"/>
                </a:solidFill>
              </a:rPr>
              <a:t>win32api.ShellExecute(0, 'open', 'E:\\song.wma', '','',1)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)</a:t>
            </a:r>
          </a:p>
          <a:p>
            <a:pPr marL="783273" lvl="1" indent="-342900">
              <a:buClr>
                <a:srgbClr val="E48312"/>
              </a:buClr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Open a text file </a:t>
            </a:r>
          </a:p>
          <a:p>
            <a:pPr marL="440373" lvl="1" indent="0">
              <a:buClr>
                <a:srgbClr val="E48312"/>
              </a:buClr>
              <a:buNone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     (tips: </a:t>
            </a:r>
            <a:r>
              <a:rPr lang="en-US" dirty="0">
                <a:solidFill>
                  <a:srgbClr val="0070C0"/>
                </a:solidFill>
              </a:rPr>
              <a:t>win32api.ShellExecute(0, 'open', 'notepad.exe', '','',0)</a:t>
            </a: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)</a:t>
            </a:r>
          </a:p>
          <a:p>
            <a:pPr marL="783273" lvl="1" indent="-342900">
              <a:buClr>
                <a:srgbClr val="E48312"/>
              </a:buClr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Any other function you’d like to implement</a:t>
            </a:r>
          </a:p>
          <a:p>
            <a:pPr marL="440373" lvl="1" indent="0">
              <a:buClr>
                <a:srgbClr val="E48312"/>
              </a:buClr>
              <a:buNone/>
            </a:pPr>
            <a:r>
              <a:rPr lang="en-US" dirty="0">
                <a:solidFill>
                  <a:srgbClr val="000000">
                    <a:lumMod val="75000"/>
                    <a:lumOff val="25000"/>
                  </a:srgbClr>
                </a:solidFill>
              </a:rPr>
              <a:t>You can find many examples of  how to call external commands in python on the web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19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11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of an ASR system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2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560" y="1936255"/>
            <a:ext cx="6839131" cy="287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67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report should answer the following questions:</a:t>
            </a:r>
          </a:p>
          <a:p>
            <a:pPr lvl="1"/>
            <a:r>
              <a:rPr lang="en-US" dirty="0"/>
              <a:t>The modifications to GUI and the codes</a:t>
            </a:r>
          </a:p>
          <a:p>
            <a:pPr lvl="1"/>
            <a:r>
              <a:rPr lang="en-US" altLang="zh-CN" dirty="0"/>
              <a:t>The accuracy of speech recognition and how to improve it, if possible?</a:t>
            </a:r>
          </a:p>
          <a:p>
            <a:r>
              <a:rPr lang="en-US" dirty="0"/>
              <a:t>Submit your work (code and report)</a:t>
            </a:r>
          </a:p>
          <a:p>
            <a:pPr lvl="1"/>
            <a:r>
              <a:rPr lang="en-US" altLang="zh-CN" dirty="0"/>
              <a:t>Prepare a readme file to illustrate how to run your program</a:t>
            </a:r>
          </a:p>
          <a:p>
            <a:pPr lvl="1"/>
            <a:r>
              <a:rPr lang="en-US" altLang="zh-CN" dirty="0"/>
              <a:t>Compress all the codes and the report into a zip file: </a:t>
            </a:r>
            <a:r>
              <a:rPr lang="en-US" altLang="zh-CN" dirty="0">
                <a:solidFill>
                  <a:srgbClr val="FF0000"/>
                </a:solidFill>
              </a:rPr>
              <a:t>ID_name_lab1.zip</a:t>
            </a:r>
          </a:p>
          <a:p>
            <a:pPr lvl="1"/>
            <a:r>
              <a:rPr lang="en-US" altLang="zh-CN" dirty="0"/>
              <a:t>Email address: </a:t>
            </a:r>
            <a:r>
              <a:rPr lang="en-US" altLang="zh-CN" dirty="0">
                <a:hlinkClick r:id="rId2"/>
              </a:rPr>
              <a:t>timcan@foxmail.com</a:t>
            </a:r>
            <a:endParaRPr lang="en-US" altLang="zh-CN" dirty="0"/>
          </a:p>
          <a:p>
            <a:pPr lvl="1"/>
            <a:r>
              <a:rPr lang="en-US" dirty="0"/>
              <a:t>4</a:t>
            </a:r>
            <a:r>
              <a:rPr lang="zh-CN" altLang="en-US" dirty="0"/>
              <a:t>月</a:t>
            </a:r>
            <a:r>
              <a:rPr lang="en-US" altLang="zh-CN" dirty="0"/>
              <a:t>29</a:t>
            </a:r>
            <a:r>
              <a:rPr lang="zh-CN" altLang="en-US" dirty="0"/>
              <a:t>日前，迟交</a:t>
            </a:r>
            <a:r>
              <a:rPr lang="en-US" altLang="zh-CN" dirty="0"/>
              <a:t>1</a:t>
            </a:r>
            <a:r>
              <a:rPr lang="zh-CN" altLang="en-US" dirty="0"/>
              <a:t>天扣</a:t>
            </a:r>
            <a:r>
              <a:rPr lang="en-US" altLang="zh-CN" dirty="0"/>
              <a:t>1</a:t>
            </a:r>
            <a:r>
              <a:rPr lang="zh-CN" altLang="en-US" dirty="0"/>
              <a:t>分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20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453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UI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rgbClr val="0076D4"/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dirty="0"/>
              <a:t>3/13/2017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 dirty="0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3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1034" name="Picture 10" descr="https://cdn-images-1.medium.com/max/1600/1*Jwqqo4NGUAd6UNr-Og9RkA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2571"/>
            <a:ext cx="4521200" cy="339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/>
          <a:srcRect t="10351"/>
          <a:stretch/>
        </p:blipFill>
        <p:spPr>
          <a:xfrm>
            <a:off x="6728372" y="2604942"/>
            <a:ext cx="2377962" cy="3632200"/>
          </a:xfrm>
          <a:prstGeom prst="rect">
            <a:avLst/>
          </a:prstGeom>
        </p:spPr>
      </p:pic>
      <p:pic>
        <p:nvPicPr>
          <p:cNvPr id="1028" name="Picture 4" descr="https://cdn-images-1.medium.com/max/1400/1*oxLKK6RfLqoNVFxr53sPrw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45" t="10228" r="39699" b="3441"/>
          <a:stretch/>
        </p:blipFill>
        <p:spPr bwMode="auto">
          <a:xfrm>
            <a:off x="4215311" y="2088197"/>
            <a:ext cx="2349500" cy="4237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8970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Python and </a:t>
            </a:r>
            <a:r>
              <a:rPr lang="en-US" dirty="0" err="1"/>
              <a:t>Pypi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handful of packages for speech recognition exist on </a:t>
            </a:r>
            <a:r>
              <a:rPr lang="en-US" dirty="0" err="1"/>
              <a:t>PyPI</a:t>
            </a:r>
            <a:endParaRPr lang="en-US" dirty="0"/>
          </a:p>
          <a:p>
            <a:pPr lvl="1"/>
            <a:r>
              <a:rPr lang="en-US" dirty="0" err="1">
                <a:hlinkClick r:id="rId2"/>
              </a:rPr>
              <a:t>apiai</a:t>
            </a:r>
            <a:endParaRPr lang="en-US" dirty="0"/>
          </a:p>
          <a:p>
            <a:pPr lvl="1"/>
            <a:r>
              <a:rPr lang="en-US" dirty="0" err="1">
                <a:hlinkClick r:id="rId3"/>
              </a:rPr>
              <a:t>assemblyai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google-cloud-speech</a:t>
            </a:r>
            <a:endParaRPr lang="en-US" dirty="0"/>
          </a:p>
          <a:p>
            <a:pPr lvl="1"/>
            <a:r>
              <a:rPr lang="en-US" dirty="0" err="1">
                <a:hlinkClick r:id="rId5"/>
              </a:rPr>
              <a:t>pocketsphinx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SpeechRecognition</a:t>
            </a:r>
            <a:endParaRPr lang="en-US" dirty="0"/>
          </a:p>
          <a:p>
            <a:pPr lvl="1"/>
            <a:r>
              <a:rPr lang="en-US" dirty="0" err="1">
                <a:hlinkClick r:id="rId7"/>
              </a:rPr>
              <a:t>watson</a:t>
            </a:r>
            <a:r>
              <a:rPr lang="en-US" dirty="0">
                <a:hlinkClick r:id="rId7"/>
              </a:rPr>
              <a:t>-developer-cloud</a:t>
            </a:r>
            <a:endParaRPr lang="en-US" dirty="0"/>
          </a:p>
          <a:p>
            <a:r>
              <a:rPr lang="en-US" dirty="0"/>
              <a:t>Official site of SpeechRecognition: </a:t>
            </a:r>
            <a:r>
              <a:rPr lang="en-US" dirty="0">
                <a:hlinkClick r:id="rId6"/>
              </a:rPr>
              <a:t>https://pypi.org/project/SpeechRecognition/</a:t>
            </a:r>
            <a:endParaRPr lang="en-US" dirty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4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839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SpeechRecognition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new project in Pycharm</a:t>
            </a:r>
          </a:p>
          <a:p>
            <a:r>
              <a:rPr lang="en-US" dirty="0"/>
              <a:t>Open “File-&gt;settings” from the menu bar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5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09" y="1838036"/>
            <a:ext cx="4206239" cy="3768414"/>
          </a:xfrm>
          <a:prstGeom prst="rect">
            <a:avLst/>
          </a:prstGeom>
        </p:spPr>
      </p:pic>
      <p:sp>
        <p:nvSpPr>
          <p:cNvPr id="9" name="椭圆 8"/>
          <p:cNvSpPr/>
          <p:nvPr/>
        </p:nvSpPr>
        <p:spPr>
          <a:xfrm>
            <a:off x="161109" y="5190814"/>
            <a:ext cx="1676400" cy="4156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25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SpeechRecognition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“+” icon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Input “SpeechRecognition” in the search box and select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6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l="839" r="1125"/>
          <a:stretch/>
        </p:blipFill>
        <p:spPr>
          <a:xfrm>
            <a:off x="0" y="1343880"/>
            <a:ext cx="9143172" cy="2405312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8687139" y="2283305"/>
            <a:ext cx="445325" cy="4156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113" y="4527618"/>
            <a:ext cx="5487977" cy="145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607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SpeechRecognition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SpeechRecognition package by clicking the button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7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688" y="2104289"/>
            <a:ext cx="5795054" cy="2904127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701436" y="4464242"/>
            <a:ext cx="1676400" cy="4156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002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PocketSphinx  (Windows)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right binary library from  </a:t>
            </a:r>
            <a:r>
              <a:rPr lang="en-US" dirty="0">
                <a:hlinkClick r:id="rId2"/>
              </a:rPr>
              <a:t>https://www.lfd.uci.edu/~gohlke/pythonlibs/#pocketsphinx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8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32" y="1775268"/>
            <a:ext cx="8064061" cy="3115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93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PocketSphinx </a:t>
            </a:r>
            <a:r>
              <a:rPr lang="en-US" altLang="zh-CN" dirty="0"/>
              <a:t> (Windows)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.</a:t>
            </a:r>
            <a:r>
              <a:rPr lang="en-US" dirty="0" err="1"/>
              <a:t>whl</a:t>
            </a:r>
            <a:r>
              <a:rPr lang="en-US" dirty="0"/>
              <a:t> file in command window using the following command</a:t>
            </a:r>
          </a:p>
          <a:p>
            <a:pPr lvl="1"/>
            <a:r>
              <a:rPr lang="en-US" dirty="0"/>
              <a:t>python -m pip install </a:t>
            </a:r>
            <a:r>
              <a:rPr lang="en-US" dirty="0" err="1"/>
              <a:t>pocketsphinx‑</a:t>
            </a:r>
            <a:r>
              <a:rPr lang="en-US" b="1" dirty="0" err="1"/>
              <a:t>downloaded_wheel</a:t>
            </a:r>
            <a:r>
              <a:rPr lang="en-US" dirty="0" err="1"/>
              <a:t>.whl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3/13/2017</a:t>
            </a:r>
            <a:endParaRPr lang="en-US" alt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en-US"/>
              <a:t>HUMAN COMPUTER INTERACTION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CN"/>
              <a:t>Page </a:t>
            </a:r>
            <a:fld id="{B7B10541-829B-47A8-8883-60ADAD18ED3B}" type="slidenum">
              <a:rPr lang="en-US" altLang="zh-CN" smtClean="0"/>
              <a:pPr/>
              <a:t>9</a:t>
            </a:fld>
            <a:endParaRPr lang="en-US" altLang="zh-CN" sz="1800" dirty="0">
              <a:solidFill>
                <a:srgbClr val="00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r="6647"/>
          <a:stretch/>
        </p:blipFill>
        <p:spPr>
          <a:xfrm>
            <a:off x="98172" y="2178576"/>
            <a:ext cx="8950036" cy="156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390964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1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" id="{F8C2558B-9711-49AC-81A7-11A66F460492}" vid="{05DA8888-0785-44AB-9EE5-D00F882EB54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5302</TotalTime>
  <Words>900</Words>
  <Application>Microsoft Office PowerPoint</Application>
  <PresentationFormat>全屏显示(4:3)</PresentationFormat>
  <Paragraphs>206</Paragraphs>
  <Slides>20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9" baseType="lpstr">
      <vt:lpstr>나눔고딕</vt:lpstr>
      <vt:lpstr>宋体</vt:lpstr>
      <vt:lpstr>Arial</vt:lpstr>
      <vt:lpstr>Calibri</vt:lpstr>
      <vt:lpstr>Calibri Light</vt:lpstr>
      <vt:lpstr>Consolas</vt:lpstr>
      <vt:lpstr>Times New Roman</vt:lpstr>
      <vt:lpstr>Wingdings</vt:lpstr>
      <vt:lpstr>主题1</vt:lpstr>
      <vt:lpstr>Lab 1: Automatic Speech Recognition</vt:lpstr>
      <vt:lpstr>Architecture of an ASR system</vt:lpstr>
      <vt:lpstr>Voice UI</vt:lpstr>
      <vt:lpstr>Introduction to Python and Pypi</vt:lpstr>
      <vt:lpstr>Install SpeechRecognition</vt:lpstr>
      <vt:lpstr>Install SpeechRecognition</vt:lpstr>
      <vt:lpstr>Install SpeechRecognition</vt:lpstr>
      <vt:lpstr>Install PocketSphinx  (Windows)</vt:lpstr>
      <vt:lpstr>Install PocketSphinx  (Windows)</vt:lpstr>
      <vt:lpstr>Install PocketSphinx</vt:lpstr>
      <vt:lpstr>Test PocketSphinx</vt:lpstr>
      <vt:lpstr>Install PyAudio (Windows)</vt:lpstr>
      <vt:lpstr>Install PyQt5</vt:lpstr>
      <vt:lpstr>Install pyqt5-tools (optional)</vt:lpstr>
      <vt:lpstr>Interface of assignment1</vt:lpstr>
      <vt:lpstr>Install PocketSphinx (Linux)</vt:lpstr>
      <vt:lpstr>Install PyAudio (Linux)</vt:lpstr>
      <vt:lpstr>Install PyAudio (Mac OS X)</vt:lpstr>
      <vt:lpstr>Assignment</vt:lpstr>
      <vt:lpstr>Report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Expression Recognition</dc:title>
  <dc:creator>lin</dc:creator>
  <cp:lastModifiedBy>q D</cp:lastModifiedBy>
  <cp:revision>350</cp:revision>
  <dcterms:created xsi:type="dcterms:W3CDTF">2017-05-05T23:49:17Z</dcterms:created>
  <dcterms:modified xsi:type="dcterms:W3CDTF">2022-04-23T17:17:10Z</dcterms:modified>
</cp:coreProperties>
</file>